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68" r:id="rId3"/>
    <p:sldId id="274" r:id="rId4"/>
    <p:sldId id="280" r:id="rId5"/>
    <p:sldId id="275" r:id="rId6"/>
    <p:sldId id="271" r:id="rId7"/>
    <p:sldId id="276" r:id="rId8"/>
    <p:sldId id="281" r:id="rId9"/>
    <p:sldId id="272" r:id="rId10"/>
    <p:sldId id="273" r:id="rId11"/>
    <p:sldId id="264" r:id="rId12"/>
    <p:sldId id="282" r:id="rId13"/>
    <p:sldId id="284" r:id="rId14"/>
    <p:sldId id="27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61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16B9BF-7C30-49E9-847A-1D064A925E6D}" type="datetimeFigureOut">
              <a:rPr lang="en-US" smtClean="0"/>
              <a:pPr/>
              <a:t>3/8/2022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0EC63C-CFC6-4057-88F0-D5C9E3EC72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421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0EC63C-CFC6-4057-88F0-D5C9E3EC729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0EC63C-CFC6-4057-88F0-D5C9E3EC729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D91D5-853F-42F9-9366-ABD227F956AC}" type="datetimeFigureOut">
              <a:rPr lang="en-US" smtClean="0"/>
              <a:pPr/>
              <a:t>3/8/2022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33BA2-BC74-4A14-AB89-928C99CE2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D91D5-853F-42F9-9366-ABD227F956AC}" type="datetimeFigureOut">
              <a:rPr lang="en-US" smtClean="0"/>
              <a:pPr/>
              <a:t>3/8/2022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33BA2-BC74-4A14-AB89-928C99CE2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D91D5-853F-42F9-9366-ABD227F956AC}" type="datetimeFigureOut">
              <a:rPr lang="en-US" smtClean="0"/>
              <a:pPr/>
              <a:t>3/8/2022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33BA2-BC74-4A14-AB89-928C99CE2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D91D5-853F-42F9-9366-ABD227F956AC}" type="datetimeFigureOut">
              <a:rPr lang="en-US" smtClean="0"/>
              <a:pPr/>
              <a:t>3/8/2022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33BA2-BC74-4A14-AB89-928C99CE2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D91D5-853F-42F9-9366-ABD227F956AC}" type="datetimeFigureOut">
              <a:rPr lang="en-US" smtClean="0"/>
              <a:pPr/>
              <a:t>3/8/2022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33BA2-BC74-4A14-AB89-928C99CE2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D91D5-853F-42F9-9366-ABD227F956AC}" type="datetimeFigureOut">
              <a:rPr lang="en-US" smtClean="0"/>
              <a:pPr/>
              <a:t>3/8/2022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33BA2-BC74-4A14-AB89-928C99CE2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D91D5-853F-42F9-9366-ABD227F956AC}" type="datetimeFigureOut">
              <a:rPr lang="en-US" smtClean="0"/>
              <a:pPr/>
              <a:t>3/8/2022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33BA2-BC74-4A14-AB89-928C99CE2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D91D5-853F-42F9-9366-ABD227F956AC}" type="datetimeFigureOut">
              <a:rPr lang="en-US" smtClean="0"/>
              <a:pPr/>
              <a:t>3/8/2022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33BA2-BC74-4A14-AB89-928C99CE2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D91D5-853F-42F9-9366-ABD227F956AC}" type="datetimeFigureOut">
              <a:rPr lang="en-US" smtClean="0"/>
              <a:pPr/>
              <a:t>3/8/2022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33BA2-BC74-4A14-AB89-928C99CE2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D91D5-853F-42F9-9366-ABD227F956AC}" type="datetimeFigureOut">
              <a:rPr lang="en-US" smtClean="0"/>
              <a:pPr/>
              <a:t>3/8/2022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33BA2-BC74-4A14-AB89-928C99CE2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D91D5-853F-42F9-9366-ABD227F956AC}" type="datetimeFigureOut">
              <a:rPr lang="en-US" smtClean="0"/>
              <a:pPr/>
              <a:t>3/8/2022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33BA2-BC74-4A14-AB89-928C99CE2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2D91D5-853F-42F9-9366-ABD227F956AC}" type="datetimeFigureOut">
              <a:rPr lang="en-US" smtClean="0"/>
              <a:pPr/>
              <a:t>3/8/2022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33BA2-BC74-4A14-AB89-928C99CE2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J023"/>
          <p:cNvPicPr>
            <a:picLocks noGrp="1" noChangeAspect="1" noChangeArrowheads="1"/>
          </p:cNvPicPr>
          <p:nvPr>
            <p:ph type="title" idx="4294967295"/>
          </p:nvPr>
        </p:nvPicPr>
        <p:blipFill>
          <a:blip r:embed="rId2"/>
          <a:srcRect l="10797" t="5516" r="5814" b="3343"/>
          <a:stretch>
            <a:fillRect/>
          </a:stretch>
        </p:blipFill>
        <p:spPr>
          <a:xfrm>
            <a:off x="0" y="0"/>
            <a:ext cx="9144000" cy="6858000"/>
          </a:xfrm>
          <a:solidFill>
            <a:srgbClr val="00FF00"/>
          </a:solidFill>
          <a:ln>
            <a:solidFill>
              <a:srgbClr val="FFFF99"/>
            </a:solidFill>
          </a:ln>
        </p:spPr>
      </p:pic>
      <p:sp>
        <p:nvSpPr>
          <p:cNvPr id="11" name="Slide Number Placeholder 10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eaLnBrk="0" hangingPunct="0">
              <a:defRPr/>
            </a:pPr>
            <a:fld id="{C892DB8B-3ADA-4AA9-A69C-B5C30BADCBCB}" type="slidenum">
              <a:rPr lang="en-US" sz="1200">
                <a:solidFill>
                  <a:schemeClr val="tx1">
                    <a:tint val="75000"/>
                  </a:schemeClr>
                </a:solidFill>
              </a:rPr>
              <a:pPr algn="r" eaLnBrk="0" hangingPunct="0">
                <a:defRPr/>
              </a:pPr>
              <a:t>1</a:t>
            </a:fld>
            <a:endParaRPr lang="en-US" sz="120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24200" y="3352800"/>
            <a:ext cx="25908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 TOÁN</a:t>
            </a:r>
            <a:endParaRPr lang="en-US" sz="3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Box 3"/>
          <p:cNvSpPr txBox="1">
            <a:spLocks noChangeArrowheads="1"/>
          </p:cNvSpPr>
          <p:nvPr/>
        </p:nvSpPr>
        <p:spPr bwMode="auto">
          <a:xfrm>
            <a:off x="609600" y="1752600"/>
            <a:ext cx="7010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Ví dụ:   </a:t>
            </a:r>
            <a:r>
              <a:rPr lang="en-US" sz="360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phút 5 giây x 7</a:t>
            </a:r>
            <a:endParaRPr lang="en-US" sz="3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514600" y="2401887"/>
            <a:ext cx="3810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phút  15 giây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733800" y="3316288"/>
            <a:ext cx="9906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7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133600" y="2895600"/>
            <a:ext cx="609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US" sz="36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2438400" y="4037012"/>
            <a:ext cx="2895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524000" y="4230688"/>
            <a:ext cx="43973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21 phút 105 giây</a:t>
            </a:r>
          </a:p>
          <a:p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22 phút 45 giây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9288" y="90484"/>
            <a:ext cx="77724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u="sng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2400" b="1" u="sng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609600" y="924580"/>
            <a:ext cx="75390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NHÂN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SỐ ĐO THỜI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GIAN VỚI MỘT SỐ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5800" y="1752600"/>
            <a:ext cx="7848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Bài 1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Tính</a:t>
            </a:r>
          </a:p>
          <a:p>
            <a:pPr marL="514350" indent="-514350">
              <a:buAutoNum type="alphaLcParenR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3 giờ 12 phút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3		b) 4,1 giờ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6</a:t>
            </a:r>
          </a:p>
          <a:p>
            <a:pPr marL="514350" indent="-514350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4 giờ 23 phút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4		    3,4 phút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4</a:t>
            </a:r>
          </a:p>
          <a:p>
            <a:pPr marL="514350" indent="-514350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12 phút 25 giây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5	    9,5 giây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9288" y="90484"/>
            <a:ext cx="77724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u="sng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2400" b="1" u="sng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609600" y="924580"/>
            <a:ext cx="75390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NHÂN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SỐ ĐO THỜI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GIAN VỚI MỘT SỐ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5800" y="1783140"/>
            <a:ext cx="7620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Bài 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Một chiếc đu quay quay mỗi vòng hết 1 phút 25 giây. Bé Lan ngồi trên đu quay và quay 3 vòng. Hỏi bé Lan ngồi trên đu quay bao nhiêu lâu ?</a:t>
            </a:r>
          </a:p>
          <a:p>
            <a:pPr algn="just"/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Tóm tắt:</a:t>
            </a:r>
          </a:p>
          <a:p>
            <a:pPr algn="just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 vòng: 1 phút 25 giây</a:t>
            </a:r>
          </a:p>
          <a:p>
            <a:pPr algn="just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3 vòng: ? thời gian 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9288" y="90484"/>
            <a:ext cx="77724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u="sng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2400" b="1" u="sng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609600" y="924580"/>
            <a:ext cx="75390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NHÂN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SỐ ĐO THỜI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GIAN VỚI MỘT SỐ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73" name="Rectangle 17"/>
          <p:cNvSpPr>
            <a:spLocks noChangeArrowheads="1"/>
          </p:cNvSpPr>
          <p:nvPr/>
        </p:nvSpPr>
        <p:spPr bwMode="auto">
          <a:xfrm>
            <a:off x="457200" y="2133600"/>
            <a:ext cx="83820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lnSpc>
                <a:spcPct val="90000"/>
              </a:lnSpc>
            </a:pPr>
            <a:r>
              <a:rPr lang="en-US" sz="3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Để thực hiện nhân số đo thời gian với một số ta làm như sau:</a:t>
            </a:r>
            <a:endParaRPr lang="en-US" sz="3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90000"/>
              </a:lnSpc>
            </a:pPr>
            <a:r>
              <a:rPr lang="en-US" sz="3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Đặt  tính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90000"/>
              </a:lnSpc>
            </a:pPr>
            <a:r>
              <a:rPr lang="en-US" sz="3000" b="1" dirty="0" smtClean="0">
                <a:solidFill>
                  <a:srgbClr val="0F084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Nhân số đo của từng loại đơn vị đo thời gian với số đó.</a:t>
            </a:r>
          </a:p>
          <a:p>
            <a:pPr marL="342900" indent="-342900" algn="just">
              <a:lnSpc>
                <a:spcPct val="90000"/>
              </a:lnSpc>
            </a:pP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90000"/>
              </a:lnSpc>
            </a:pPr>
            <a:r>
              <a:rPr lang="en-US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 Lưu ý: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Nếu số đo của đơn vị bé ở tích bằng hoặc lớn hơn 1 đơn vị lớn liền kề thì ta chuyển đổi đơn vị bé ra đơn vị lớn. </a:t>
            </a:r>
          </a:p>
          <a:p>
            <a:pPr marL="342900" indent="-342900" algn="just">
              <a:lnSpc>
                <a:spcPct val="90000"/>
              </a:lnSpc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9288" y="166684"/>
            <a:ext cx="77724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u="sng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2400" b="1" u="sng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609600" y="1000780"/>
            <a:ext cx="75390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NHÂN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SỐ ĐO THỜI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GIAN VỚI MỘT SỐ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WordArt 2"/>
          <p:cNvSpPr>
            <a:spLocks noChangeArrowheads="1" noChangeShapeType="1" noTextEdit="1"/>
          </p:cNvSpPr>
          <p:nvPr/>
        </p:nvSpPr>
        <p:spPr bwMode="auto">
          <a:xfrm>
            <a:off x="1371600" y="1271587"/>
            <a:ext cx="6477000" cy="14716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kern="10" dirty="0" err="1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t="100000" r="10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Chúc</a:t>
            </a:r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t="100000" r="10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kern="10" dirty="0" err="1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t="100000" r="10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quý</a:t>
            </a:r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t="100000" r="10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kern="10" dirty="0" err="1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t="100000" r="10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t="100000" r="10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kern="10" dirty="0" err="1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t="100000" r="10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t="100000" r="10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kern="10" dirty="0" err="1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t="100000" r="10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t="100000" r="10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kern="10" dirty="0" err="1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t="100000" r="10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khoẻ</a:t>
            </a:r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t="100000" r="10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.VnArial"/>
              </a:rPr>
              <a:t>!</a:t>
            </a:r>
          </a:p>
        </p:txBody>
      </p:sp>
      <p:sp>
        <p:nvSpPr>
          <p:cNvPr id="20483" name="WordArt 3"/>
          <p:cNvSpPr>
            <a:spLocks noChangeArrowheads="1" noChangeShapeType="1" noTextEdit="1"/>
          </p:cNvSpPr>
          <p:nvPr/>
        </p:nvSpPr>
        <p:spPr bwMode="auto">
          <a:xfrm>
            <a:off x="1600200" y="3349625"/>
            <a:ext cx="5943600" cy="1374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>
                <a:ln w="9525">
                  <a:solidFill>
                    <a:srgbClr val="FFFF99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Chúc các em chăm ngoan, học giỏi</a:t>
            </a:r>
            <a:endParaRPr lang="en-US" sz="3600" kern="10">
              <a:ln w="9525">
                <a:solidFill>
                  <a:srgbClr val="FFFF99"/>
                </a:solidFill>
                <a:round/>
                <a:headEnd/>
                <a:tailEnd/>
              </a:ln>
              <a:solidFill>
                <a:srgbClr val="FF00FF"/>
              </a:soli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20484" name="Picture 4" descr="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0" name="Text Box 17"/>
          <p:cNvSpPr txBox="1">
            <a:spLocks noChangeArrowheads="1"/>
          </p:cNvSpPr>
          <p:nvPr/>
        </p:nvSpPr>
        <p:spPr bwMode="auto">
          <a:xfrm>
            <a:off x="838200" y="1905000"/>
            <a:ext cx="63246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1" dirty="0"/>
              <a:t>	</a:t>
            </a:r>
          </a:p>
        </p:txBody>
      </p:sp>
      <p:sp>
        <p:nvSpPr>
          <p:cNvPr id="4100" name="WordArt 19"/>
          <p:cNvSpPr>
            <a:spLocks noChangeArrowheads="1" noChangeShapeType="1" noTextEdit="1"/>
          </p:cNvSpPr>
          <p:nvPr/>
        </p:nvSpPr>
        <p:spPr bwMode="auto">
          <a:xfrm>
            <a:off x="1676400" y="228600"/>
            <a:ext cx="57150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cs typeface="Times New Roman"/>
              </a:rPr>
              <a:t>KIỂM TRA BÀI CŨ</a:t>
            </a:r>
            <a:endParaRPr lang="en-US" sz="3600" b="1" kern="1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600200"/>
            <a:ext cx="243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1: Tính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6800" y="2286000"/>
            <a:ext cx="601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a) 3 giờ 45 phút + 2 giờ 27 phút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6800" y="2996625"/>
            <a:ext cx="571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b) 5 ngày 10 giờ – 2 ngày 17 giờ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3797856"/>
            <a:ext cx="839372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2: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Một người đi xe đạp từ A lúc 8 giờ 15 phút và đến B lúc 9 giờ 30 phút. Khi đi từ B về A người đó đi xe máy nên thời gian về ít hơn lúc đi là 40 phút. Tính thời gian người đó đi xe máy từ B về A.</a:t>
            </a:r>
            <a:endParaRPr lang="en-US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1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  <p:bldP spid="4" grpId="0"/>
      <p:bldP spid="5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49288" y="38100"/>
            <a:ext cx="77724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u="sng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2400" b="1" u="sng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405596"/>
            <a:ext cx="8686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Ví dụ 1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Trung bình một người thợ làm xong một sản phẩm hết 1 giờ 10 phút. Hỏi người đó làm 3 sản phẩm như thế hết bao nhiêu thời gian ?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2695809"/>
            <a:ext cx="4038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Tóm tắt: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 sản phẩm: 1 giờ 10 phút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 sản phẩm: ? thời gian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609600" y="872196"/>
            <a:ext cx="75390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NHÂN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SỐ ĐO THỜI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GIAN VỚI MỘT SỐ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19200" y="4191000"/>
            <a:ext cx="7010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Bài giải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Thời gian người đó làm 3 sản phẩm như thế là:</a:t>
            </a:r>
          </a:p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 giờ 10 phút x 3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5" grpId="2"/>
      <p:bldP spid="8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49288" y="38100"/>
            <a:ext cx="77724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u="sng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2400" b="1" u="sng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405596"/>
            <a:ext cx="8686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Ví dụ 1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Trung bình một người thợ làm xong một sản phẩm hết 1 giờ 10 phút. Hỏi người đó làm 3 sản phẩm như thế hết bao nhiêu thời gian ?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609600" y="872196"/>
            <a:ext cx="75390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NHÂN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SỐ ĐO THỜI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GIAN VỚI MỘT SỐ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24200" y="4654213"/>
            <a:ext cx="2819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giờ 10 phút  </a:t>
            </a:r>
          </a:p>
          <a:p>
            <a:pPr algn="ctr"/>
            <a:r>
              <a:rPr lang="en-US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3 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6800" y="2729805"/>
            <a:ext cx="7010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Bài giải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   </a:t>
            </a:r>
          </a:p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Thời gian người đó làm 3 sản phẩm như thế là: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1 giờ 10 phút x 3                                                    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3352800" y="5943600"/>
            <a:ext cx="24384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895600" y="4953000"/>
            <a:ext cx="6858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x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91000" y="5966341"/>
            <a:ext cx="16764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30 phút  </a:t>
            </a:r>
          </a:p>
          <a:p>
            <a:pPr algn="ctr"/>
            <a:r>
              <a:rPr lang="en-US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002280" y="5966341"/>
            <a:ext cx="16764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giờ  </a:t>
            </a:r>
          </a:p>
          <a:p>
            <a:pPr algn="ctr"/>
            <a:r>
              <a:rPr lang="en-US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862732" y="3591580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= 3 giờ 30 phút   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38600" y="4015410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Đáp 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3 giờ 30 phút.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3" grpId="0"/>
      <p:bldP spid="14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1739205"/>
            <a:ext cx="8686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Ví dụ 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Mỗi buổi sáng Hạnh học ở trường trung bình 3 giờ 15 phút. Một tuần lễ Hạnh học ở trường 5 buổi. Hỏi mỗi tuần lễ Hạnh học ở trường bao nhiêu thời gian ? 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5648980"/>
            <a:ext cx="792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Ta phải thực hiện phép nhân: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giờ 15 phút x 5 = ?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3365718"/>
            <a:ext cx="4953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Tóm tắt: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 buổi : 3 giờ 15 phút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 tuần : 5 buổi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 tuần: ? thời gian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9288" y="38100"/>
            <a:ext cx="77724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u="sng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2400" b="1" u="sng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609600" y="872196"/>
            <a:ext cx="75390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NHÂN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SỐ ĐO THỜI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GIAN VỚI MỘT SỐ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743200"/>
            <a:ext cx="7467600" cy="381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000" smtClean="0">
                <a:latin typeface="Times New Roman" pitchFamily="18" charset="0"/>
              </a:rPr>
              <a:t>       </a:t>
            </a:r>
            <a:endParaRPr lang="en-US" sz="2800" smtClean="0">
              <a:latin typeface="Times New Roman" pitchFamily="18" charset="0"/>
            </a:endParaRPr>
          </a:p>
        </p:txBody>
      </p:sp>
      <p:sp>
        <p:nvSpPr>
          <p:cNvPr id="9220" name="Text Box 5"/>
          <p:cNvSpPr txBox="1">
            <a:spLocks noChangeArrowheads="1"/>
          </p:cNvSpPr>
          <p:nvPr/>
        </p:nvSpPr>
        <p:spPr bwMode="auto">
          <a:xfrm>
            <a:off x="1066800" y="3886200"/>
            <a:ext cx="762000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800" b="1">
              <a:latin typeface=".VnTime" pitchFamily="34" charset="0"/>
            </a:endParaRPr>
          </a:p>
          <a:p>
            <a:pPr eaLnBrk="0" hangingPunct="0">
              <a:spcBef>
                <a:spcPct val="50000"/>
              </a:spcBef>
            </a:pPr>
            <a:endParaRPr lang="en-US" sz="3200">
              <a:latin typeface=".VnTime" pitchFamily="34" charset="0"/>
            </a:endParaRPr>
          </a:p>
        </p:txBody>
      </p:sp>
      <p:sp>
        <p:nvSpPr>
          <p:cNvPr id="9221" name="Text Box 6"/>
          <p:cNvSpPr txBox="1">
            <a:spLocks noChangeArrowheads="1"/>
          </p:cNvSpPr>
          <p:nvPr/>
        </p:nvSpPr>
        <p:spPr bwMode="auto">
          <a:xfrm rot="-266189">
            <a:off x="609600" y="4495800"/>
            <a:ext cx="7391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>
              <a:latin typeface="Times New Roman" pitchFamily="18" charset="0"/>
            </a:endParaRPr>
          </a:p>
        </p:txBody>
      </p:sp>
      <p:sp>
        <p:nvSpPr>
          <p:cNvPr id="9223" name="Text Box 8"/>
          <p:cNvSpPr txBox="1">
            <a:spLocks noChangeArrowheads="1"/>
          </p:cNvSpPr>
          <p:nvPr/>
        </p:nvSpPr>
        <p:spPr bwMode="auto">
          <a:xfrm>
            <a:off x="2209800" y="1752600"/>
            <a:ext cx="4800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800" b="1" smtClean="0">
                <a:latin typeface="Times New Roman" pitchFamily="18" charset="0"/>
              </a:rPr>
              <a:t>3 giờ 15 </a:t>
            </a:r>
            <a:r>
              <a:rPr lang="en-US" sz="2800" b="1">
                <a:latin typeface="Times New Roman" pitchFamily="18" charset="0"/>
              </a:rPr>
              <a:t>phút </a:t>
            </a:r>
            <a:r>
              <a:rPr lang="en-US" sz="2800" b="1" smtClean="0">
                <a:latin typeface="Times New Roman" pitchFamily="18" charset="0"/>
              </a:rPr>
              <a:t> x 5 </a:t>
            </a:r>
            <a:r>
              <a:rPr lang="en-US" sz="2800" b="1">
                <a:latin typeface="Times New Roman" pitchFamily="18" charset="0"/>
              </a:rPr>
              <a:t>= ? </a:t>
            </a:r>
          </a:p>
        </p:txBody>
      </p:sp>
      <p:sp>
        <p:nvSpPr>
          <p:cNvPr id="60425" name="Text Box 9"/>
          <p:cNvSpPr txBox="1">
            <a:spLocks noChangeArrowheads="1"/>
          </p:cNvSpPr>
          <p:nvPr/>
        </p:nvSpPr>
        <p:spPr bwMode="auto">
          <a:xfrm>
            <a:off x="990600" y="2286000"/>
            <a:ext cx="5867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Ta </a:t>
            </a:r>
            <a:r>
              <a:rPr lang="en-US" sz="2800" b="1" i="1" u="sng">
                <a:solidFill>
                  <a:srgbClr val="FF0066"/>
                </a:solidFill>
                <a:latin typeface="Times New Roman" pitchFamily="18" charset="0"/>
              </a:rPr>
              <a:t>đặt  tính</a:t>
            </a:r>
            <a:r>
              <a:rPr lang="en-US" sz="2800">
                <a:latin typeface="Times New Roman" pitchFamily="18" charset="0"/>
              </a:rPr>
              <a:t>  rồi </a:t>
            </a:r>
            <a:r>
              <a:rPr lang="en-US" sz="2800" b="1" i="1" u="sng">
                <a:solidFill>
                  <a:srgbClr val="FF0066"/>
                </a:solidFill>
                <a:latin typeface="Times New Roman" pitchFamily="18" charset="0"/>
              </a:rPr>
              <a:t>tính </a:t>
            </a:r>
            <a:r>
              <a:rPr lang="en-US" sz="2800">
                <a:latin typeface="Times New Roman" pitchFamily="18" charset="0"/>
              </a:rPr>
              <a:t>như sau</a:t>
            </a:r>
            <a:r>
              <a:rPr lang="en-US" sz="2400">
                <a:latin typeface="Times New Roman" pitchFamily="18" charset="0"/>
              </a:rPr>
              <a:t> :</a:t>
            </a:r>
          </a:p>
        </p:txBody>
      </p:sp>
      <p:sp>
        <p:nvSpPr>
          <p:cNvPr id="9225" name="Text Box 10"/>
          <p:cNvSpPr txBox="1">
            <a:spLocks noChangeArrowheads="1"/>
          </p:cNvSpPr>
          <p:nvPr/>
        </p:nvSpPr>
        <p:spPr bwMode="auto">
          <a:xfrm flipH="1" flipV="1">
            <a:off x="2438400" y="4089400"/>
            <a:ext cx="669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10800000">
            <a:spAutoFit/>
          </a:bodyPr>
          <a:lstStyle/>
          <a:p>
            <a:pPr eaLnBrk="0" hangingPunct="0"/>
            <a:endParaRPr lang="en-US">
              <a:latin typeface="Times New Roman" pitchFamily="18" charset="0"/>
            </a:endParaRPr>
          </a:p>
        </p:txBody>
      </p:sp>
      <p:sp>
        <p:nvSpPr>
          <p:cNvPr id="9226" name="Text Box 11"/>
          <p:cNvSpPr txBox="1">
            <a:spLocks noChangeArrowheads="1"/>
          </p:cNvSpPr>
          <p:nvPr/>
        </p:nvSpPr>
        <p:spPr bwMode="auto">
          <a:xfrm>
            <a:off x="1371600" y="4896728"/>
            <a:ext cx="2603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60428" name="Text Box 12"/>
          <p:cNvSpPr txBox="1">
            <a:spLocks noChangeArrowheads="1"/>
          </p:cNvSpPr>
          <p:nvPr/>
        </p:nvSpPr>
        <p:spPr bwMode="auto">
          <a:xfrm>
            <a:off x="4267200" y="4114800"/>
            <a:ext cx="4114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>
                <a:solidFill>
                  <a:srgbClr val="FF0066"/>
                </a:solidFill>
                <a:latin typeface="Times New Roman" pitchFamily="18" charset="0"/>
              </a:rPr>
              <a:t>( </a:t>
            </a:r>
            <a:r>
              <a:rPr lang="en-US" sz="2800" b="1" smtClean="0">
                <a:solidFill>
                  <a:srgbClr val="FF0066"/>
                </a:solidFill>
                <a:latin typeface="Times New Roman" pitchFamily="18" charset="0"/>
              </a:rPr>
              <a:t>75 phút </a:t>
            </a:r>
            <a:r>
              <a:rPr lang="en-US" sz="2800" b="1">
                <a:solidFill>
                  <a:srgbClr val="FF0066"/>
                </a:solidFill>
                <a:latin typeface="Times New Roman" pitchFamily="18" charset="0"/>
              </a:rPr>
              <a:t>= 1 </a:t>
            </a:r>
            <a:r>
              <a:rPr lang="en-US" sz="2800" b="1" smtClean="0">
                <a:solidFill>
                  <a:srgbClr val="FF0066"/>
                </a:solidFill>
                <a:latin typeface="Times New Roman" pitchFamily="18" charset="0"/>
              </a:rPr>
              <a:t>giờ 15 phút)</a:t>
            </a:r>
            <a:endParaRPr lang="en-US" sz="2800" b="1">
              <a:solidFill>
                <a:srgbClr val="FF0066"/>
              </a:solidFill>
              <a:latin typeface="Times New Roman" pitchFamily="18" charset="0"/>
            </a:endParaRPr>
          </a:p>
        </p:txBody>
      </p:sp>
      <p:sp>
        <p:nvSpPr>
          <p:cNvPr id="60429" name="Text Box 13"/>
          <p:cNvSpPr txBox="1">
            <a:spLocks noChangeArrowheads="1"/>
          </p:cNvSpPr>
          <p:nvPr/>
        </p:nvSpPr>
        <p:spPr bwMode="auto">
          <a:xfrm>
            <a:off x="1219200" y="6096000"/>
            <a:ext cx="457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Vậy : </a:t>
            </a:r>
            <a:r>
              <a:rPr lang="en-US" sz="2800" b="1" dirty="0" smtClean="0">
                <a:latin typeface="Times New Roman" pitchFamily="18" charset="0"/>
              </a:rPr>
              <a:t>3 giờ 15 phút x 5</a:t>
            </a:r>
            <a:r>
              <a:rPr lang="en-US" sz="2800" b="1" dirty="0" smtClean="0">
                <a:solidFill>
                  <a:srgbClr val="FF0066"/>
                </a:solidFill>
                <a:latin typeface="Times New Roman" pitchFamily="18" charset="0"/>
              </a:rPr>
              <a:t> </a:t>
            </a:r>
            <a:endParaRPr lang="en-US" sz="2800" b="1" dirty="0">
              <a:solidFill>
                <a:srgbClr val="FF0066"/>
              </a:solidFill>
              <a:latin typeface="Times New Roman" pitchFamily="18" charset="0"/>
            </a:endParaRPr>
          </a:p>
        </p:txBody>
      </p:sp>
      <p:sp>
        <p:nvSpPr>
          <p:cNvPr id="60433" name="Text Box 17"/>
          <p:cNvSpPr txBox="1">
            <a:spLocks noChangeArrowheads="1"/>
          </p:cNvSpPr>
          <p:nvPr/>
        </p:nvSpPr>
        <p:spPr bwMode="auto">
          <a:xfrm>
            <a:off x="1752600" y="3429000"/>
            <a:ext cx="33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b="1" smtClean="0">
                <a:latin typeface="Times New Roman" pitchFamily="18" charset="0"/>
              </a:rPr>
              <a:t>x</a:t>
            </a:r>
            <a:endParaRPr lang="en-US" sz="2400" b="1">
              <a:latin typeface="Times New Roman" pitchFamily="18" charset="0"/>
            </a:endParaRPr>
          </a:p>
        </p:txBody>
      </p:sp>
      <p:sp>
        <p:nvSpPr>
          <p:cNvPr id="60434" name="Line 18"/>
          <p:cNvSpPr>
            <a:spLocks noChangeShapeType="1"/>
          </p:cNvSpPr>
          <p:nvPr/>
        </p:nvSpPr>
        <p:spPr bwMode="auto">
          <a:xfrm>
            <a:off x="1905000" y="4114800"/>
            <a:ext cx="2438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1" name="Text Box 19"/>
          <p:cNvSpPr txBox="1">
            <a:spLocks noChangeArrowheads="1"/>
          </p:cNvSpPr>
          <p:nvPr/>
        </p:nvSpPr>
        <p:spPr bwMode="auto">
          <a:xfrm>
            <a:off x="1143000" y="41148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 b="1">
              <a:latin typeface="Times New Roman" pitchFamily="18" charset="0"/>
            </a:endParaRPr>
          </a:p>
        </p:txBody>
      </p:sp>
      <p:sp>
        <p:nvSpPr>
          <p:cNvPr id="60436" name="Text Box 20"/>
          <p:cNvSpPr txBox="1">
            <a:spLocks noChangeArrowheads="1"/>
          </p:cNvSpPr>
          <p:nvPr/>
        </p:nvSpPr>
        <p:spPr bwMode="auto">
          <a:xfrm>
            <a:off x="2057400" y="2895600"/>
            <a:ext cx="3581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smtClean="0">
                <a:latin typeface="Times New Roman" pitchFamily="18" charset="0"/>
              </a:rPr>
              <a:t>3 giờ 15 phút</a:t>
            </a:r>
            <a:endParaRPr lang="en-US" sz="2800" b="1">
              <a:latin typeface="Times New Roman" pitchFamily="18" charset="0"/>
            </a:endParaRPr>
          </a:p>
        </p:txBody>
      </p:sp>
      <p:sp>
        <p:nvSpPr>
          <p:cNvPr id="60437" name="Text Box 21"/>
          <p:cNvSpPr txBox="1">
            <a:spLocks noChangeArrowheads="1"/>
          </p:cNvSpPr>
          <p:nvPr/>
        </p:nvSpPr>
        <p:spPr bwMode="auto">
          <a:xfrm>
            <a:off x="1676400" y="4114800"/>
            <a:ext cx="350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dirty="0">
                <a:latin typeface="Times New Roman" pitchFamily="18" charset="0"/>
              </a:rPr>
              <a:t>    </a:t>
            </a:r>
            <a:r>
              <a:rPr lang="en-US" sz="2800" b="1" dirty="0" smtClean="0">
                <a:latin typeface="Times New Roman" pitchFamily="18" charset="0"/>
              </a:rPr>
              <a:t>15 giờ 75 phút 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9234" name="Text Box 22"/>
          <p:cNvSpPr txBox="1">
            <a:spLocks noChangeArrowheads="1"/>
          </p:cNvSpPr>
          <p:nvPr/>
        </p:nvSpPr>
        <p:spPr bwMode="auto">
          <a:xfrm>
            <a:off x="838200" y="40386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 sz="2400" b="1">
              <a:latin typeface="Times New Roman" pitchFamily="18" charset="0"/>
            </a:endParaRPr>
          </a:p>
        </p:txBody>
      </p:sp>
      <p:sp>
        <p:nvSpPr>
          <p:cNvPr id="60439" name="Text Box 23"/>
          <p:cNvSpPr txBox="1">
            <a:spLocks noChangeArrowheads="1"/>
          </p:cNvSpPr>
          <p:nvPr/>
        </p:nvSpPr>
        <p:spPr bwMode="auto">
          <a:xfrm>
            <a:off x="5029200" y="6096000"/>
            <a:ext cx="3048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>
                <a:solidFill>
                  <a:srgbClr val="FF0066"/>
                </a:solidFill>
                <a:latin typeface="Times New Roman" pitchFamily="18" charset="0"/>
              </a:rPr>
              <a:t>= </a:t>
            </a:r>
            <a:r>
              <a:rPr lang="en-US" sz="2800" b="1" smtClean="0">
                <a:solidFill>
                  <a:srgbClr val="FF0066"/>
                </a:solidFill>
                <a:latin typeface="Times New Roman" pitchFamily="18" charset="0"/>
              </a:rPr>
              <a:t>16 giờ 15 phút </a:t>
            </a:r>
            <a:endParaRPr lang="en-US" sz="2400" b="1">
              <a:solidFill>
                <a:srgbClr val="FF0066"/>
              </a:solidFill>
              <a:latin typeface="Times New Roman" pitchFamily="18" charset="0"/>
            </a:endParaRPr>
          </a:p>
        </p:txBody>
      </p:sp>
      <p:sp>
        <p:nvSpPr>
          <p:cNvPr id="60440" name="Text Box 24"/>
          <p:cNvSpPr txBox="1">
            <a:spLocks noChangeArrowheads="1"/>
          </p:cNvSpPr>
          <p:nvPr/>
        </p:nvSpPr>
        <p:spPr bwMode="auto">
          <a:xfrm>
            <a:off x="3048001" y="3567332"/>
            <a:ext cx="685799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800" b="1" dirty="0" smtClean="0">
                <a:latin typeface="Times New Roman" pitchFamily="18" charset="0"/>
              </a:rPr>
              <a:t>5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60441" name="Arc 25"/>
          <p:cNvSpPr>
            <a:spLocks/>
          </p:cNvSpPr>
          <p:nvPr/>
        </p:nvSpPr>
        <p:spPr bwMode="auto">
          <a:xfrm rot="5400000">
            <a:off x="3764756" y="2393156"/>
            <a:ext cx="700088" cy="4267200"/>
          </a:xfrm>
          <a:custGeom>
            <a:avLst/>
            <a:gdLst>
              <a:gd name="T0" fmla="*/ 2147483647 w 21600"/>
              <a:gd name="T1" fmla="*/ 0 h 33259"/>
              <a:gd name="T2" fmla="*/ 2147483647 w 21600"/>
              <a:gd name="T3" fmla="*/ 2147483647 h 33259"/>
              <a:gd name="T4" fmla="*/ 0 w 21600"/>
              <a:gd name="T5" fmla="*/ 2147483647 h 33259"/>
              <a:gd name="T6" fmla="*/ 0 60000 65536"/>
              <a:gd name="T7" fmla="*/ 0 60000 65536"/>
              <a:gd name="T8" fmla="*/ 0 60000 65536"/>
              <a:gd name="T9" fmla="*/ 0 w 21600"/>
              <a:gd name="T10" fmla="*/ 0 h 33259"/>
              <a:gd name="T11" fmla="*/ 21600 w 21600"/>
              <a:gd name="T12" fmla="*/ 33259 h 3325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3259" fill="none" extrusionOk="0">
                <a:moveTo>
                  <a:pt x="13729" y="0"/>
                </a:moveTo>
                <a:cubicBezTo>
                  <a:pt x="18713" y="4103"/>
                  <a:pt x="21600" y="10219"/>
                  <a:pt x="21600" y="16675"/>
                </a:cubicBezTo>
                <a:cubicBezTo>
                  <a:pt x="21600" y="23080"/>
                  <a:pt x="18757" y="29155"/>
                  <a:pt x="13839" y="33259"/>
                </a:cubicBezTo>
              </a:path>
              <a:path w="21600" h="33259" stroke="0" extrusionOk="0">
                <a:moveTo>
                  <a:pt x="13729" y="0"/>
                </a:moveTo>
                <a:cubicBezTo>
                  <a:pt x="18713" y="4103"/>
                  <a:pt x="21600" y="10219"/>
                  <a:pt x="21600" y="16675"/>
                </a:cubicBezTo>
                <a:cubicBezTo>
                  <a:pt x="21600" y="23080"/>
                  <a:pt x="18757" y="29155"/>
                  <a:pt x="13839" y="33259"/>
                </a:cubicBezTo>
                <a:lnTo>
                  <a:pt x="0" y="16675"/>
                </a:lnTo>
                <a:lnTo>
                  <a:pt x="13729" y="0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42" name="Line 26"/>
          <p:cNvSpPr>
            <a:spLocks noChangeShapeType="1"/>
          </p:cNvSpPr>
          <p:nvPr/>
        </p:nvSpPr>
        <p:spPr bwMode="auto">
          <a:xfrm>
            <a:off x="2009336" y="4555584"/>
            <a:ext cx="0" cy="4572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0443" name="Freeform 27"/>
          <p:cNvSpPr>
            <a:spLocks/>
          </p:cNvSpPr>
          <p:nvPr/>
        </p:nvSpPr>
        <p:spPr bwMode="auto">
          <a:xfrm>
            <a:off x="3352800" y="4515728"/>
            <a:ext cx="4038600" cy="1046872"/>
          </a:xfrm>
          <a:custGeom>
            <a:avLst/>
            <a:gdLst>
              <a:gd name="T0" fmla="*/ 2147483647 w 2208"/>
              <a:gd name="T1" fmla="*/ 0 h 576"/>
              <a:gd name="T2" fmla="*/ 2147483647 w 2208"/>
              <a:gd name="T3" fmla="*/ 2147483647 h 576"/>
              <a:gd name="T4" fmla="*/ 0 w 2208"/>
              <a:gd name="T5" fmla="*/ 2147483647 h 576"/>
              <a:gd name="T6" fmla="*/ 0 w 2208"/>
              <a:gd name="T7" fmla="*/ 2147483647 h 576"/>
              <a:gd name="T8" fmla="*/ 0 60000 65536"/>
              <a:gd name="T9" fmla="*/ 0 60000 65536"/>
              <a:gd name="T10" fmla="*/ 0 60000 65536"/>
              <a:gd name="T11" fmla="*/ 0 60000 65536"/>
              <a:gd name="T12" fmla="*/ 0 w 2208"/>
              <a:gd name="T13" fmla="*/ 0 h 576"/>
              <a:gd name="T14" fmla="*/ 2208 w 2208"/>
              <a:gd name="T15" fmla="*/ 576 h 57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208" h="576">
                <a:moveTo>
                  <a:pt x="2208" y="0"/>
                </a:moveTo>
                <a:lnTo>
                  <a:pt x="2208" y="576"/>
                </a:lnTo>
                <a:lnTo>
                  <a:pt x="0" y="576"/>
                </a:lnTo>
                <a:lnTo>
                  <a:pt x="0" y="480"/>
                </a:lnTo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0444" name="Text Box 28"/>
          <p:cNvSpPr txBox="1">
            <a:spLocks noChangeArrowheads="1"/>
          </p:cNvSpPr>
          <p:nvPr/>
        </p:nvSpPr>
        <p:spPr bwMode="auto">
          <a:xfrm>
            <a:off x="1524000" y="4815832"/>
            <a:ext cx="2590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16 giờ</a:t>
            </a:r>
            <a:endParaRPr lang="en-US" sz="28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445" name="Text Box 29"/>
          <p:cNvSpPr txBox="1">
            <a:spLocks noChangeArrowheads="1"/>
          </p:cNvSpPr>
          <p:nvPr/>
        </p:nvSpPr>
        <p:spPr bwMode="auto">
          <a:xfrm>
            <a:off x="1998780" y="4815832"/>
            <a:ext cx="2209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15 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endParaRPr lang="en-US" sz="28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49288" y="38100"/>
            <a:ext cx="77724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u="sng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2400" b="1" u="sng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Rectangle 5"/>
          <p:cNvSpPr>
            <a:spLocks noChangeArrowheads="1"/>
          </p:cNvSpPr>
          <p:nvPr/>
        </p:nvSpPr>
        <p:spPr bwMode="auto">
          <a:xfrm>
            <a:off x="609600" y="872196"/>
            <a:ext cx="75390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NHÂN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SỐ ĐO THỜI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GIAN VỚI MỘT SỐ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04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04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0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0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0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0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04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04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0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0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04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0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0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0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0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0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0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0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60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60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500"/>
                                        <p:tgtEl>
                                          <p:spTgt spid="604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freeLif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604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0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0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0" dur="500"/>
                                        <p:tgtEl>
                                          <p:spTgt spid="604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freeLif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604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0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0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xit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0"/>
                                    </p:cond>
                                  </p:endCondLst>
                                  <p:childTnLst>
                                    <p:animEffect transition="out" filter="blinds(horizontal)">
                                      <p:cBhvr>
                                        <p:cTn id="71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4" dur="500"/>
                                        <p:tgtEl>
                                          <p:spTgt spid="604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7" dur="500"/>
                                        <p:tgtEl>
                                          <p:spTgt spid="604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0" dur="500"/>
                                        <p:tgtEl>
                                          <p:spTgt spid="604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3" dur="500"/>
                                        <p:tgtEl>
                                          <p:spTgt spid="604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604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604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60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60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60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60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/>
      <p:bldP spid="60425" grpId="0"/>
      <p:bldP spid="60428" grpId="0"/>
      <p:bldP spid="60428" grpId="1"/>
      <p:bldP spid="60429" grpId="0"/>
      <p:bldP spid="60433" grpId="0"/>
      <p:bldP spid="60434" grpId="0" animBg="1"/>
      <p:bldP spid="60436" grpId="0"/>
      <p:bldP spid="60437" grpId="0"/>
      <p:bldP spid="60439" grpId="0" build="allAtOnce"/>
      <p:bldP spid="60440" grpId="0"/>
      <p:bldP spid="60441" grpId="0" animBg="1"/>
      <p:bldP spid="60441" grpId="1" animBg="1"/>
      <p:bldP spid="60442" grpId="0" animBg="1"/>
      <p:bldP spid="60442" grpId="1" animBg="1"/>
      <p:bldP spid="60443" grpId="0" animBg="1"/>
      <p:bldP spid="60443" grpId="1" animBg="1"/>
      <p:bldP spid="6044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2590800"/>
            <a:ext cx="8763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*Lưu ý: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Khi thực hiện phép nhân số đo thời gian  với một số, nếu số đo của đơn vị đo thời gian bé ở tích bằng hoặc lớn hơn 1 đơn vị đo thời gian lớn liền kề thì ta tiến hành chuyển đổi đơn vị bé sang đơn vị lớn. 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9288" y="38100"/>
            <a:ext cx="77724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u="sng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2400" b="1" u="sng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09600" y="872196"/>
            <a:ext cx="75390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NHÂN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SỐ ĐO THỜI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GIAN VỚI MỘT SỐ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1739205"/>
            <a:ext cx="8686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Ví dụ 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Mỗi buổi sáng Hạnh học ở trường trung bình 3 giờ 15 phút. Một tuần lễ Hạnh học ở trường 5 buổi. Hỏi mỗi tuần lễ Hạnh học ở trường bao nhiêu thời gian ? 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3200400"/>
            <a:ext cx="8305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 giải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Thời gian mỗi tuần lễ Hạnh học ở trường là:</a:t>
            </a:r>
          </a:p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 giờ 15 phút x 5 =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 giờ 15 phút</a:t>
            </a:r>
          </a:p>
          <a:p>
            <a:pPr algn="ctr"/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Đáp 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 giờ 15 phút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9288" y="38100"/>
            <a:ext cx="77724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u="sng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2400" b="1" u="sng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609600" y="872196"/>
            <a:ext cx="75390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NHÂN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SỐ ĐO THỜI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GIAN VỚI MỘT SỐ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73" name="Rectangle 17"/>
          <p:cNvSpPr>
            <a:spLocks noChangeArrowheads="1"/>
          </p:cNvSpPr>
          <p:nvPr/>
        </p:nvSpPr>
        <p:spPr bwMode="auto">
          <a:xfrm>
            <a:off x="457200" y="2133600"/>
            <a:ext cx="83820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lnSpc>
                <a:spcPct val="90000"/>
              </a:lnSpc>
            </a:pPr>
            <a:r>
              <a:rPr lang="en-US" sz="3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Để thực hiện nhân số đo thời gian với một số ta làm như sau:</a:t>
            </a:r>
            <a:endParaRPr lang="en-US" sz="3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90000"/>
              </a:lnSpc>
            </a:pPr>
            <a:r>
              <a:rPr lang="en-US" sz="3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Đặt  tính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90000"/>
              </a:lnSpc>
            </a:pPr>
            <a:r>
              <a:rPr lang="en-US" sz="3000" b="1" dirty="0" smtClean="0">
                <a:solidFill>
                  <a:srgbClr val="0F084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Nhân số đo của từng loại đơn vị đo thời gian với số đó.</a:t>
            </a:r>
          </a:p>
          <a:p>
            <a:pPr marL="342900" indent="-342900" algn="just">
              <a:lnSpc>
                <a:spcPct val="90000"/>
              </a:lnSpc>
            </a:pP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90000"/>
              </a:lnSpc>
            </a:pPr>
            <a:r>
              <a:rPr lang="en-US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 Lưu ý: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Nếu số đo của đơn vị bé ở tích bằng hoặc lớn hơn 1 đơn vị lớn liền kề thì ta chuyển đổi đơn vị bé ra đơn vị lớn. </a:t>
            </a:r>
          </a:p>
          <a:p>
            <a:pPr marL="342900" indent="-342900" algn="just">
              <a:lnSpc>
                <a:spcPct val="90000"/>
              </a:lnSpc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9288" y="166684"/>
            <a:ext cx="77724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u="sng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2400" b="1" u="sng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609600" y="1000780"/>
            <a:ext cx="75390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NHÂN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SỐ ĐO THỜI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GIAN VỚI MỘT SỐ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4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42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1000"/>
                                        <p:tgtEl>
                                          <p:spTgt spid="2242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2242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</TotalTime>
  <Words>861</Words>
  <Application>Microsoft Office PowerPoint</Application>
  <PresentationFormat>On-screen Show (4:3)</PresentationFormat>
  <Paragraphs>106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.VnArial</vt:lpstr>
      <vt:lpstr>.VnTime</vt:lpstr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8</dc:creator>
  <cp:lastModifiedBy>Quoc</cp:lastModifiedBy>
  <cp:revision>36</cp:revision>
  <dcterms:created xsi:type="dcterms:W3CDTF">2017-03-09T03:48:10Z</dcterms:created>
  <dcterms:modified xsi:type="dcterms:W3CDTF">2022-03-08T16:14:22Z</dcterms:modified>
</cp:coreProperties>
</file>